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Fira Sans Bold" charset="1" panose="020B0803050000020004"/>
      <p:regular r:id="rId14"/>
    </p:embeddedFont>
    <p:embeddedFont>
      <p:font typeface="Fira Sans Bold Bold" charset="1" panose="020B0903050000020004"/>
      <p:regular r:id="rId15"/>
    </p:embeddedFont>
    <p:embeddedFont>
      <p:font typeface="Fira Sans Bold Italics" charset="1" panose="020B0803050000020004"/>
      <p:regular r:id="rId16"/>
    </p:embeddedFont>
    <p:embeddedFont>
      <p:font typeface="Fira Sans Bold Bold Italics" charset="1" panose="020B0903050000020004"/>
      <p:regular r:id="rId17"/>
    </p:embeddedFont>
    <p:embeddedFont>
      <p:font typeface="Fira Sans Light" charset="1" panose="020B0403050000020004"/>
      <p:regular r:id="rId18"/>
    </p:embeddedFont>
    <p:embeddedFont>
      <p:font typeface="Fira Sans Light Bold" charset="1" panose="020B0503050000020004"/>
      <p:regular r:id="rId19"/>
    </p:embeddedFont>
    <p:embeddedFont>
      <p:font typeface="Fira Sans Light Italics" charset="1" panose="020B0403050000020004"/>
      <p:regular r:id="rId20"/>
    </p:embeddedFont>
    <p:embeddedFont>
      <p:font typeface="Fira Sans Light Bold Italics" charset="1" panose="020B0503050000020004"/>
      <p:regular r:id="rId21"/>
    </p:embeddedFont>
    <p:embeddedFont>
      <p:font typeface="Fira Sans Medium" charset="1" panose="020B0603050000020004"/>
      <p:regular r:id="rId22"/>
    </p:embeddedFont>
    <p:embeddedFont>
      <p:font typeface="Fira Sans Medium Bold" charset="1" panose="020B0603050000020004"/>
      <p:regular r:id="rId23"/>
    </p:embeddedFont>
    <p:embeddedFont>
      <p:font typeface="Fira Sans Medium Italics" charset="1" panose="020B0603050000020004"/>
      <p:regular r:id="rId24"/>
    </p:embeddedFont>
    <p:embeddedFont>
      <p:font typeface="Fira Sans Medium Bold Italics" charset="1" panose="020B07030500000200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2.jpeg>
</file>

<file path=ppt/media/image3.jpeg>
</file>

<file path=ppt/media/image4.png>
</file>

<file path=ppt/media/image5.svg>
</file>

<file path=ppt/media/image6.jpeg>
</file>

<file path=ppt/media/image7.jpe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7.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4534" t="785" r="7274" b="0"/>
          <a:stretch>
            <a:fillRect/>
          </a:stretch>
        </p:blipFill>
        <p:spPr>
          <a:xfrm>
            <a:off x="0" y="0"/>
            <a:ext cx="18288000" cy="10287000"/>
          </a:xfrm>
          <a:prstGeom prst="rect">
            <a:avLst/>
          </a:prstGeom>
        </p:spPr>
      </p:pic>
      <p:grpSp>
        <p:nvGrpSpPr>
          <p:cNvPr name="Group 3" id="3"/>
          <p:cNvGrpSpPr/>
          <p:nvPr/>
        </p:nvGrpSpPr>
        <p:grpSpPr>
          <a:xfrm rot="0">
            <a:off x="-3105834" y="-7053564"/>
            <a:ext cx="11032926" cy="9544289"/>
            <a:chOff x="0" y="0"/>
            <a:chExt cx="6209994" cy="5372100"/>
          </a:xfrm>
        </p:grpSpPr>
        <p:sp>
          <p:nvSpPr>
            <p:cNvPr name="Freeform 4" id="4"/>
            <p:cNvSpPr/>
            <p:nvPr/>
          </p:nvSpPr>
          <p:spPr>
            <a:xfrm>
              <a:off x="0" y="0"/>
              <a:ext cx="6209994" cy="5372100"/>
            </a:xfrm>
            <a:custGeom>
              <a:avLst/>
              <a:gdLst/>
              <a:ahLst/>
              <a:cxnLst/>
              <a:rect r="r" b="b" t="t" l="l"/>
              <a:pathLst>
                <a:path h="5372100" w="6209994">
                  <a:moveTo>
                    <a:pt x="4659324" y="0"/>
                  </a:moveTo>
                  <a:lnTo>
                    <a:pt x="1550670" y="0"/>
                  </a:lnTo>
                  <a:lnTo>
                    <a:pt x="0" y="2686050"/>
                  </a:lnTo>
                  <a:lnTo>
                    <a:pt x="1550670" y="5372100"/>
                  </a:lnTo>
                  <a:lnTo>
                    <a:pt x="4659325" y="5372100"/>
                  </a:lnTo>
                  <a:lnTo>
                    <a:pt x="6209994" y="2686050"/>
                  </a:lnTo>
                  <a:lnTo>
                    <a:pt x="4659324" y="0"/>
                  </a:lnTo>
                  <a:close/>
                </a:path>
              </a:pathLst>
            </a:custGeom>
            <a:solidFill>
              <a:srgbClr val="1836B2"/>
            </a:solidFill>
          </p:spPr>
        </p:sp>
      </p:grpSp>
      <p:grpSp>
        <p:nvGrpSpPr>
          <p:cNvPr name="Group 5" id="5"/>
          <p:cNvGrpSpPr/>
          <p:nvPr/>
        </p:nvGrpSpPr>
        <p:grpSpPr>
          <a:xfrm rot="-10800000">
            <a:off x="4741512" y="3973382"/>
            <a:ext cx="17580182" cy="13157506"/>
            <a:chOff x="0" y="0"/>
            <a:chExt cx="7177842" cy="5372100"/>
          </a:xfrm>
        </p:grpSpPr>
        <p:sp>
          <p:nvSpPr>
            <p:cNvPr name="Freeform 6" id="6"/>
            <p:cNvSpPr/>
            <p:nvPr/>
          </p:nvSpPr>
          <p:spPr>
            <a:xfrm>
              <a:off x="0" y="0"/>
              <a:ext cx="7177842" cy="5372100"/>
            </a:xfrm>
            <a:custGeom>
              <a:avLst/>
              <a:gdLst/>
              <a:ahLst/>
              <a:cxnLst/>
              <a:rect r="r" b="b" t="t" l="l"/>
              <a:pathLst>
                <a:path h="5372100" w="7177842">
                  <a:moveTo>
                    <a:pt x="5627172" y="0"/>
                  </a:moveTo>
                  <a:lnTo>
                    <a:pt x="1550670" y="0"/>
                  </a:lnTo>
                  <a:lnTo>
                    <a:pt x="0" y="2686050"/>
                  </a:lnTo>
                  <a:lnTo>
                    <a:pt x="1550670" y="5372100"/>
                  </a:lnTo>
                  <a:lnTo>
                    <a:pt x="5627172" y="5372100"/>
                  </a:lnTo>
                  <a:lnTo>
                    <a:pt x="7177842" y="2686050"/>
                  </a:lnTo>
                  <a:lnTo>
                    <a:pt x="5627172" y="0"/>
                  </a:lnTo>
                  <a:close/>
                </a:path>
              </a:pathLst>
            </a:custGeom>
            <a:solidFill>
              <a:srgbClr val="A066CB"/>
            </a:solidFill>
          </p:spPr>
        </p:sp>
      </p:grpSp>
      <p:grpSp>
        <p:nvGrpSpPr>
          <p:cNvPr name="Group 7" id="7"/>
          <p:cNvGrpSpPr/>
          <p:nvPr/>
        </p:nvGrpSpPr>
        <p:grpSpPr>
          <a:xfrm rot="0">
            <a:off x="5890293" y="4961668"/>
            <a:ext cx="14179273" cy="3059084"/>
            <a:chOff x="0" y="0"/>
            <a:chExt cx="18905697" cy="4078779"/>
          </a:xfrm>
        </p:grpSpPr>
        <p:sp>
          <p:nvSpPr>
            <p:cNvPr name="TextBox 8" id="8"/>
            <p:cNvSpPr txBox="true"/>
            <p:nvPr/>
          </p:nvSpPr>
          <p:spPr>
            <a:xfrm rot="0">
              <a:off x="0" y="0"/>
              <a:ext cx="18905697" cy="2921000"/>
            </a:xfrm>
            <a:prstGeom prst="rect">
              <a:avLst/>
            </a:prstGeom>
          </p:spPr>
          <p:txBody>
            <a:bodyPr anchor="t" rtlCol="false" tIns="0" lIns="0" bIns="0" rIns="0">
              <a:spAutoFit/>
            </a:bodyPr>
            <a:lstStyle/>
            <a:p>
              <a:pPr algn="ctr">
                <a:lnSpc>
                  <a:spcPts val="8640"/>
                </a:lnSpc>
              </a:pPr>
              <a:r>
                <a:rPr lang="en-US" sz="7200" spc="215">
                  <a:solidFill>
                    <a:srgbClr val="FFFFFF"/>
                  </a:solidFill>
                  <a:latin typeface="Fira Sans Bold Bold"/>
                </a:rPr>
                <a:t>SMART GAS EMISSION PROTECTOR</a:t>
              </a:r>
            </a:p>
          </p:txBody>
        </p:sp>
        <p:sp>
          <p:nvSpPr>
            <p:cNvPr name="TextBox 9" id="9"/>
            <p:cNvSpPr txBox="true"/>
            <p:nvPr/>
          </p:nvSpPr>
          <p:spPr>
            <a:xfrm rot="0">
              <a:off x="0" y="3295612"/>
              <a:ext cx="18905697" cy="783167"/>
            </a:xfrm>
            <a:prstGeom prst="rect">
              <a:avLst/>
            </a:prstGeom>
          </p:spPr>
          <p:txBody>
            <a:bodyPr anchor="t" rtlCol="false" tIns="0" lIns="0" bIns="0" rIns="0">
              <a:spAutoFit/>
            </a:bodyPr>
            <a:lstStyle/>
            <a:p>
              <a:pPr algn="r">
                <a:lnSpc>
                  <a:spcPts val="4900"/>
                </a:lnSpc>
              </a:pPr>
            </a:p>
          </p:txBody>
        </p:sp>
      </p:grpSp>
      <p:sp>
        <p:nvSpPr>
          <p:cNvPr name="TextBox 10" id="10"/>
          <p:cNvSpPr txBox="true"/>
          <p:nvPr/>
        </p:nvSpPr>
        <p:spPr>
          <a:xfrm rot="0">
            <a:off x="448179" y="754452"/>
            <a:ext cx="4723745" cy="1012205"/>
          </a:xfrm>
          <a:prstGeom prst="rect">
            <a:avLst/>
          </a:prstGeom>
        </p:spPr>
        <p:txBody>
          <a:bodyPr anchor="t" rtlCol="false" tIns="0" lIns="0" bIns="0" rIns="0">
            <a:spAutoFit/>
          </a:bodyPr>
          <a:lstStyle/>
          <a:p>
            <a:pPr>
              <a:lnSpc>
                <a:spcPts val="4059"/>
              </a:lnSpc>
            </a:pPr>
            <a:r>
              <a:rPr lang="en-US" sz="2899">
                <a:solidFill>
                  <a:srgbClr val="FFFFFF"/>
                </a:solidFill>
                <a:latin typeface="Fira Sans Bold Bold"/>
              </a:rPr>
              <a:t>Internet of Things - IT 4030</a:t>
            </a:r>
          </a:p>
          <a:p>
            <a:pPr>
              <a:lnSpc>
                <a:spcPts val="4059"/>
              </a:lnSpc>
              <a:spcBef>
                <a:spcPct val="0"/>
              </a:spcBef>
            </a:pPr>
          </a:p>
        </p:txBody>
      </p:sp>
      <p:sp>
        <p:nvSpPr>
          <p:cNvPr name="TextBox 11" id="11"/>
          <p:cNvSpPr txBox="true"/>
          <p:nvPr/>
        </p:nvSpPr>
        <p:spPr>
          <a:xfrm rot="0">
            <a:off x="12773671" y="8561070"/>
            <a:ext cx="4247912" cy="1289685"/>
          </a:xfrm>
          <a:prstGeom prst="rect">
            <a:avLst/>
          </a:prstGeom>
        </p:spPr>
        <p:txBody>
          <a:bodyPr anchor="t" rtlCol="false" tIns="0" lIns="0" bIns="0" rIns="0">
            <a:spAutoFit/>
          </a:bodyPr>
          <a:lstStyle/>
          <a:p>
            <a:pPr>
              <a:lnSpc>
                <a:spcPts val="5040"/>
              </a:lnSpc>
            </a:pPr>
            <a:r>
              <a:rPr lang="en-US" sz="3600">
                <a:solidFill>
                  <a:srgbClr val="FFFFFF"/>
                </a:solidFill>
                <a:latin typeface="Canva Sans"/>
              </a:rPr>
              <a:t>R.M.A.Maduwantha</a:t>
            </a:r>
          </a:p>
          <a:p>
            <a:pPr>
              <a:lnSpc>
                <a:spcPts val="5040"/>
              </a:lnSpc>
            </a:pPr>
            <a:r>
              <a:rPr lang="en-US" sz="3600">
                <a:solidFill>
                  <a:srgbClr val="FFFFFF"/>
                </a:solidFill>
                <a:latin typeface="Canva Sans"/>
              </a:rPr>
              <a:t>IT19979892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48643" y="1394630"/>
            <a:ext cx="11453482" cy="6018851"/>
            <a:chOff x="0" y="0"/>
            <a:chExt cx="15271309" cy="8025135"/>
          </a:xfrm>
        </p:grpSpPr>
        <p:sp>
          <p:nvSpPr>
            <p:cNvPr name="TextBox 3" id="3"/>
            <p:cNvSpPr txBox="true"/>
            <p:nvPr/>
          </p:nvSpPr>
          <p:spPr>
            <a:xfrm rot="0">
              <a:off x="0" y="66675"/>
              <a:ext cx="15271309" cy="1388745"/>
            </a:xfrm>
            <a:prstGeom prst="rect">
              <a:avLst/>
            </a:prstGeom>
          </p:spPr>
          <p:txBody>
            <a:bodyPr anchor="t" rtlCol="false" tIns="0" lIns="0" bIns="0" rIns="0">
              <a:spAutoFit/>
            </a:bodyPr>
            <a:lstStyle/>
            <a:p>
              <a:pPr>
                <a:lnSpc>
                  <a:spcPts val="7920"/>
                </a:lnSpc>
              </a:pPr>
              <a:r>
                <a:rPr lang="en-US" sz="7200">
                  <a:solidFill>
                    <a:srgbClr val="1836B2"/>
                  </a:solidFill>
                  <a:latin typeface="Fira Sans Medium Bold"/>
                </a:rPr>
                <a:t>Introduction About System</a:t>
              </a:r>
            </a:p>
          </p:txBody>
        </p:sp>
        <p:sp>
          <p:nvSpPr>
            <p:cNvPr name="TextBox 4" id="4"/>
            <p:cNvSpPr txBox="true"/>
            <p:nvPr/>
          </p:nvSpPr>
          <p:spPr>
            <a:xfrm rot="0">
              <a:off x="0" y="3257767"/>
              <a:ext cx="15271309" cy="4767368"/>
            </a:xfrm>
            <a:prstGeom prst="rect">
              <a:avLst/>
            </a:prstGeom>
          </p:spPr>
          <p:txBody>
            <a:bodyPr anchor="t" rtlCol="false" tIns="0" lIns="0" bIns="0" rIns="0">
              <a:spAutoFit/>
            </a:bodyPr>
            <a:lstStyle/>
            <a:p>
              <a:pPr algn="just" marL="690881" indent="-345440" lvl="1">
                <a:lnSpc>
                  <a:spcPts val="4480"/>
                </a:lnSpc>
                <a:buFont typeface="Arial"/>
                <a:buChar char="•"/>
              </a:pPr>
              <a:r>
                <a:rPr lang="en-US" sz="3200" spc="16">
                  <a:solidFill>
                    <a:srgbClr val="000000"/>
                  </a:solidFill>
                  <a:latin typeface="Fira Sans Light Bold"/>
                </a:rPr>
                <a:t>This System mainly focus on about gas emission. In here this system can identify any gas leak of the area and if gas level across the danger level, the system notifies it Using SMS. after as the solution if it is not an open area, we can open the windows or doors using this system. Then we can reduce risk of the gas leak.</a:t>
              </a:r>
            </a:p>
            <a:p>
              <a:pPr algn="just">
                <a:lnSpc>
                  <a:spcPts val="1679"/>
                </a:lnSpc>
              </a:pPr>
            </a:p>
          </p:txBody>
        </p:sp>
        <p:sp>
          <p:nvSpPr>
            <p:cNvPr name="TextBox 5" id="5"/>
            <p:cNvSpPr txBox="true"/>
            <p:nvPr/>
          </p:nvSpPr>
          <p:spPr>
            <a:xfrm rot="0">
              <a:off x="0" y="2024806"/>
              <a:ext cx="15271309" cy="720725"/>
            </a:xfrm>
            <a:prstGeom prst="rect">
              <a:avLst/>
            </a:prstGeom>
          </p:spPr>
          <p:txBody>
            <a:bodyPr anchor="t" rtlCol="false" tIns="0" lIns="0" bIns="0" rIns="0">
              <a:spAutoFit/>
            </a:bodyPr>
            <a:lstStyle/>
            <a:p>
              <a:pPr>
                <a:lnSpc>
                  <a:spcPts val="4200"/>
                </a:lnSpc>
              </a:pPr>
            </a:p>
          </p:txBody>
        </p:sp>
      </p:grpSp>
      <p:grpSp>
        <p:nvGrpSpPr>
          <p:cNvPr name="Group 6" id="6"/>
          <p:cNvGrpSpPr>
            <a:grpSpLocks noChangeAspect="true"/>
          </p:cNvGrpSpPr>
          <p:nvPr/>
        </p:nvGrpSpPr>
        <p:grpSpPr>
          <a:xfrm rot="0">
            <a:off x="-6839143" y="-440265"/>
            <a:ext cx="12387786" cy="10727265"/>
            <a:chOff x="0" y="0"/>
            <a:chExt cx="4282440" cy="3708400"/>
          </a:xfrm>
        </p:grpSpPr>
        <p:sp>
          <p:nvSpPr>
            <p:cNvPr name="Freeform 7" id="7"/>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0" r="0" t="-36501" b="-36501"/>
              </a:stretch>
            </a:blipFill>
          </p:spPr>
        </p:sp>
      </p:grpSp>
      <p:grpSp>
        <p:nvGrpSpPr>
          <p:cNvPr name="Group 8" id="8"/>
          <p:cNvGrpSpPr/>
          <p:nvPr/>
        </p:nvGrpSpPr>
        <p:grpSpPr>
          <a:xfrm rot="-5400000">
            <a:off x="13144500" y="4372374"/>
            <a:ext cx="10287000" cy="1542251"/>
            <a:chOff x="0" y="0"/>
            <a:chExt cx="35832548" cy="5372100"/>
          </a:xfrm>
        </p:grpSpPr>
        <p:sp>
          <p:nvSpPr>
            <p:cNvPr name="Freeform 9" id="9"/>
            <p:cNvSpPr/>
            <p:nvPr/>
          </p:nvSpPr>
          <p:spPr>
            <a:xfrm>
              <a:off x="0" y="0"/>
              <a:ext cx="35832548" cy="5372100"/>
            </a:xfrm>
            <a:custGeom>
              <a:avLst/>
              <a:gdLst/>
              <a:ahLst/>
              <a:cxnLst/>
              <a:rect r="r" b="b" t="t" l="l"/>
              <a:pathLst>
                <a:path h="5372100" w="35832548">
                  <a:moveTo>
                    <a:pt x="34281880" y="0"/>
                  </a:moveTo>
                  <a:lnTo>
                    <a:pt x="1550670" y="0"/>
                  </a:lnTo>
                  <a:lnTo>
                    <a:pt x="0" y="2686050"/>
                  </a:lnTo>
                  <a:lnTo>
                    <a:pt x="1550670" y="5372100"/>
                  </a:lnTo>
                  <a:lnTo>
                    <a:pt x="34281880" y="5372100"/>
                  </a:lnTo>
                  <a:lnTo>
                    <a:pt x="35832548" y="2686050"/>
                  </a:lnTo>
                  <a:lnTo>
                    <a:pt x="34281880" y="0"/>
                  </a:lnTo>
                  <a:close/>
                </a:path>
              </a:pathLst>
            </a:custGeom>
            <a:solidFill>
              <a:srgbClr val="A066CB"/>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463016" y="-680491"/>
            <a:ext cx="11774707" cy="10196366"/>
            <a:chOff x="0" y="0"/>
            <a:chExt cx="4282440" cy="3708400"/>
          </a:xfrm>
        </p:grpSpPr>
        <p:sp>
          <p:nvSpPr>
            <p:cNvPr name="Freeform 3" id="3"/>
            <p:cNvSpPr/>
            <p:nvPr/>
          </p:nvSpPr>
          <p:spPr>
            <a:xfrm>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9893" r="0" t="0" b="0"/>
              </a:stretch>
            </a:blipFill>
          </p:spPr>
        </p:sp>
      </p:grpSp>
      <p:grpSp>
        <p:nvGrpSpPr>
          <p:cNvPr name="Group 4" id="4"/>
          <p:cNvGrpSpPr/>
          <p:nvPr/>
        </p:nvGrpSpPr>
        <p:grpSpPr>
          <a:xfrm rot="0">
            <a:off x="-458474" y="9515874"/>
            <a:ext cx="15296432" cy="1542251"/>
            <a:chOff x="0" y="0"/>
            <a:chExt cx="53281826" cy="5372100"/>
          </a:xfrm>
        </p:grpSpPr>
        <p:sp>
          <p:nvSpPr>
            <p:cNvPr name="Freeform 5" id="5"/>
            <p:cNvSpPr/>
            <p:nvPr/>
          </p:nvSpPr>
          <p:spPr>
            <a:xfrm>
              <a:off x="0" y="0"/>
              <a:ext cx="53281827" cy="5372100"/>
            </a:xfrm>
            <a:custGeom>
              <a:avLst/>
              <a:gdLst/>
              <a:ahLst/>
              <a:cxnLst/>
              <a:rect r="r" b="b" t="t" l="l"/>
              <a:pathLst>
                <a:path h="5372100" w="53281827">
                  <a:moveTo>
                    <a:pt x="51731156" y="0"/>
                  </a:moveTo>
                  <a:lnTo>
                    <a:pt x="1550670" y="0"/>
                  </a:lnTo>
                  <a:lnTo>
                    <a:pt x="0" y="2686050"/>
                  </a:lnTo>
                  <a:lnTo>
                    <a:pt x="1550670" y="5372100"/>
                  </a:lnTo>
                  <a:lnTo>
                    <a:pt x="51731156" y="5372100"/>
                  </a:lnTo>
                  <a:lnTo>
                    <a:pt x="53281827" y="2686050"/>
                  </a:lnTo>
                  <a:lnTo>
                    <a:pt x="51731156" y="0"/>
                  </a:lnTo>
                  <a:close/>
                </a:path>
              </a:pathLst>
            </a:custGeom>
            <a:solidFill>
              <a:srgbClr val="A066CB"/>
            </a:solidFill>
          </p:spPr>
        </p:sp>
      </p:grpSp>
      <p:sp>
        <p:nvSpPr>
          <p:cNvPr name="TextBox 6" id="6"/>
          <p:cNvSpPr txBox="true"/>
          <p:nvPr/>
        </p:nvSpPr>
        <p:spPr>
          <a:xfrm rot="0">
            <a:off x="1028700" y="914400"/>
            <a:ext cx="11493921" cy="962660"/>
          </a:xfrm>
          <a:prstGeom prst="rect">
            <a:avLst/>
          </a:prstGeom>
        </p:spPr>
        <p:txBody>
          <a:bodyPr anchor="t" rtlCol="false" tIns="0" lIns="0" bIns="0" rIns="0">
            <a:spAutoFit/>
          </a:bodyPr>
          <a:lstStyle/>
          <a:p>
            <a:pPr>
              <a:lnSpc>
                <a:spcPts val="7840"/>
              </a:lnSpc>
              <a:spcBef>
                <a:spcPct val="0"/>
              </a:spcBef>
            </a:pPr>
            <a:r>
              <a:rPr lang="en-US" sz="5600" spc="-112">
                <a:solidFill>
                  <a:srgbClr val="1836B2"/>
                </a:solidFill>
                <a:latin typeface="Fira Sans Medium"/>
              </a:rPr>
              <a:t>Tools</a:t>
            </a:r>
          </a:p>
        </p:txBody>
      </p:sp>
      <p:sp>
        <p:nvSpPr>
          <p:cNvPr name="TextBox 7" id="7"/>
          <p:cNvSpPr txBox="true"/>
          <p:nvPr/>
        </p:nvSpPr>
        <p:spPr>
          <a:xfrm rot="0">
            <a:off x="1743075" y="2800667"/>
            <a:ext cx="8554744" cy="542925"/>
          </a:xfrm>
          <a:prstGeom prst="rect">
            <a:avLst/>
          </a:prstGeom>
        </p:spPr>
        <p:txBody>
          <a:bodyPr anchor="t" rtlCol="false" tIns="0" lIns="0" bIns="0" rIns="0">
            <a:spAutoFit/>
          </a:bodyPr>
          <a:lstStyle/>
          <a:p>
            <a:pPr marL="0" indent="0" lvl="0">
              <a:lnSpc>
                <a:spcPts val="4200"/>
              </a:lnSpc>
              <a:spcBef>
                <a:spcPct val="0"/>
              </a:spcBef>
            </a:pPr>
            <a:r>
              <a:rPr lang="en-US" sz="3500" spc="105">
                <a:solidFill>
                  <a:srgbClr val="1836B2"/>
                </a:solidFill>
                <a:latin typeface="Fira Sans Medium"/>
              </a:rPr>
              <a:t>MQ2 Gas Sensor</a:t>
            </a:r>
          </a:p>
        </p:txBody>
      </p:sp>
      <p:sp>
        <p:nvSpPr>
          <p:cNvPr name="TextBox 8" id="8"/>
          <p:cNvSpPr txBox="true"/>
          <p:nvPr/>
        </p:nvSpPr>
        <p:spPr>
          <a:xfrm rot="0">
            <a:off x="1743075" y="3668789"/>
            <a:ext cx="8554744" cy="542925"/>
          </a:xfrm>
          <a:prstGeom prst="rect">
            <a:avLst/>
          </a:prstGeom>
        </p:spPr>
        <p:txBody>
          <a:bodyPr anchor="t" rtlCol="false" tIns="0" lIns="0" bIns="0" rIns="0">
            <a:spAutoFit/>
          </a:bodyPr>
          <a:lstStyle/>
          <a:p>
            <a:pPr>
              <a:lnSpc>
                <a:spcPts val="4200"/>
              </a:lnSpc>
            </a:pPr>
            <a:r>
              <a:rPr lang="en-US" sz="3500" spc="105">
                <a:solidFill>
                  <a:srgbClr val="1836B2"/>
                </a:solidFill>
                <a:latin typeface="Fira Sans Medium"/>
              </a:rPr>
              <a:t>Servo Motor</a:t>
            </a:r>
          </a:p>
        </p:txBody>
      </p:sp>
      <p:sp>
        <p:nvSpPr>
          <p:cNvPr name="TextBox 9" id="9"/>
          <p:cNvSpPr txBox="true"/>
          <p:nvPr/>
        </p:nvSpPr>
        <p:spPr>
          <a:xfrm rot="0">
            <a:off x="1743075" y="4535564"/>
            <a:ext cx="8554744" cy="542925"/>
          </a:xfrm>
          <a:prstGeom prst="rect">
            <a:avLst/>
          </a:prstGeom>
        </p:spPr>
        <p:txBody>
          <a:bodyPr anchor="t" rtlCol="false" tIns="0" lIns="0" bIns="0" rIns="0">
            <a:spAutoFit/>
          </a:bodyPr>
          <a:lstStyle/>
          <a:p>
            <a:pPr marL="0" indent="0" lvl="0">
              <a:lnSpc>
                <a:spcPts val="4200"/>
              </a:lnSpc>
              <a:spcBef>
                <a:spcPct val="0"/>
              </a:spcBef>
            </a:pPr>
            <a:r>
              <a:rPr lang="en-US" sz="3500" spc="105">
                <a:solidFill>
                  <a:srgbClr val="1836B2"/>
                </a:solidFill>
                <a:latin typeface="Fira Sans Medium Bold"/>
              </a:rPr>
              <a:t>Buzzer</a:t>
            </a:r>
          </a:p>
        </p:txBody>
      </p:sp>
      <p:grpSp>
        <p:nvGrpSpPr>
          <p:cNvPr name="Group 10" id="10"/>
          <p:cNvGrpSpPr/>
          <p:nvPr/>
        </p:nvGrpSpPr>
        <p:grpSpPr>
          <a:xfrm rot="-10800000">
            <a:off x="1199955" y="2928570"/>
            <a:ext cx="342510" cy="296645"/>
            <a:chOff x="0" y="0"/>
            <a:chExt cx="6202680" cy="5372100"/>
          </a:xfrm>
        </p:grpSpPr>
        <p:sp>
          <p:nvSpPr>
            <p:cNvPr name="Freeform 11" id="11"/>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12" id="12"/>
          <p:cNvGrpSpPr/>
          <p:nvPr/>
        </p:nvGrpSpPr>
        <p:grpSpPr>
          <a:xfrm rot="-10800000">
            <a:off x="1199955" y="3796691"/>
            <a:ext cx="342510" cy="296645"/>
            <a:chOff x="0" y="0"/>
            <a:chExt cx="6202680" cy="5372100"/>
          </a:xfrm>
        </p:grpSpPr>
        <p:sp>
          <p:nvSpPr>
            <p:cNvPr name="Freeform 13" id="13"/>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grpSp>
        <p:nvGrpSpPr>
          <p:cNvPr name="Group 14" id="14"/>
          <p:cNvGrpSpPr/>
          <p:nvPr/>
        </p:nvGrpSpPr>
        <p:grpSpPr>
          <a:xfrm rot="-10800000">
            <a:off x="1199955" y="4663466"/>
            <a:ext cx="342510" cy="296645"/>
            <a:chOff x="0" y="0"/>
            <a:chExt cx="6202680" cy="5372100"/>
          </a:xfrm>
        </p:grpSpPr>
        <p:sp>
          <p:nvSpPr>
            <p:cNvPr name="Freeform 15" id="15"/>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16" id="16"/>
          <p:cNvSpPr txBox="true"/>
          <p:nvPr/>
        </p:nvSpPr>
        <p:spPr>
          <a:xfrm rot="0">
            <a:off x="1743075" y="5405032"/>
            <a:ext cx="8554744" cy="542925"/>
          </a:xfrm>
          <a:prstGeom prst="rect">
            <a:avLst/>
          </a:prstGeom>
        </p:spPr>
        <p:txBody>
          <a:bodyPr anchor="t" rtlCol="false" tIns="0" lIns="0" bIns="0" rIns="0">
            <a:spAutoFit/>
          </a:bodyPr>
          <a:lstStyle/>
          <a:p>
            <a:pPr marL="0" indent="0" lvl="0">
              <a:lnSpc>
                <a:spcPts val="4200"/>
              </a:lnSpc>
              <a:spcBef>
                <a:spcPct val="0"/>
              </a:spcBef>
            </a:pPr>
            <a:r>
              <a:rPr lang="en-US" sz="3500" spc="105">
                <a:solidFill>
                  <a:srgbClr val="1836B2"/>
                </a:solidFill>
                <a:latin typeface="Fira Sans Medium"/>
              </a:rPr>
              <a:t>Resistor</a:t>
            </a:r>
          </a:p>
        </p:txBody>
      </p:sp>
      <p:grpSp>
        <p:nvGrpSpPr>
          <p:cNvPr name="Group 17" id="17"/>
          <p:cNvGrpSpPr/>
          <p:nvPr/>
        </p:nvGrpSpPr>
        <p:grpSpPr>
          <a:xfrm rot="-10800000">
            <a:off x="1199955" y="5532935"/>
            <a:ext cx="342510" cy="296645"/>
            <a:chOff x="0" y="0"/>
            <a:chExt cx="6202680" cy="5372100"/>
          </a:xfrm>
        </p:grpSpPr>
        <p:sp>
          <p:nvSpPr>
            <p:cNvPr name="Freeform 18" id="18"/>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
        <p:nvSpPr>
          <p:cNvPr name="TextBox 19" id="19"/>
          <p:cNvSpPr txBox="true"/>
          <p:nvPr/>
        </p:nvSpPr>
        <p:spPr>
          <a:xfrm rot="0">
            <a:off x="1743075" y="6271807"/>
            <a:ext cx="8554744" cy="542925"/>
          </a:xfrm>
          <a:prstGeom prst="rect">
            <a:avLst/>
          </a:prstGeom>
        </p:spPr>
        <p:txBody>
          <a:bodyPr anchor="t" rtlCol="false" tIns="0" lIns="0" bIns="0" rIns="0">
            <a:spAutoFit/>
          </a:bodyPr>
          <a:lstStyle/>
          <a:p>
            <a:pPr marL="0" indent="0" lvl="0">
              <a:lnSpc>
                <a:spcPts val="4200"/>
              </a:lnSpc>
              <a:spcBef>
                <a:spcPct val="0"/>
              </a:spcBef>
            </a:pPr>
            <a:r>
              <a:rPr lang="en-US" sz="3500" spc="105">
                <a:solidFill>
                  <a:srgbClr val="1836B2"/>
                </a:solidFill>
                <a:latin typeface="Fira Sans Medium"/>
              </a:rPr>
              <a:t>ESP 32</a:t>
            </a:r>
          </a:p>
        </p:txBody>
      </p:sp>
      <p:grpSp>
        <p:nvGrpSpPr>
          <p:cNvPr name="Group 20" id="20"/>
          <p:cNvGrpSpPr/>
          <p:nvPr/>
        </p:nvGrpSpPr>
        <p:grpSpPr>
          <a:xfrm rot="-10800000">
            <a:off x="1199955" y="6399710"/>
            <a:ext cx="342510" cy="296645"/>
            <a:chOff x="0" y="0"/>
            <a:chExt cx="6202680" cy="5372100"/>
          </a:xfrm>
        </p:grpSpPr>
        <p:sp>
          <p:nvSpPr>
            <p:cNvPr name="Freeform 21" id="21"/>
            <p:cNvSpPr/>
            <p:nvPr/>
          </p:nvSpPr>
          <p:spPr>
            <a:xfrm>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A066CB"/>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1876862" y="7621107"/>
            <a:ext cx="6763934" cy="3861984"/>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5007207" y="4952545"/>
            <a:ext cx="8273587" cy="4861906"/>
          </a:xfrm>
          <a:prstGeom prst="rect">
            <a:avLst/>
          </a:prstGeom>
        </p:spPr>
      </p:pic>
      <p:sp>
        <p:nvSpPr>
          <p:cNvPr name="TextBox 4" id="4"/>
          <p:cNvSpPr txBox="true"/>
          <p:nvPr/>
        </p:nvSpPr>
        <p:spPr>
          <a:xfrm rot="0">
            <a:off x="1263242" y="1463964"/>
            <a:ext cx="9707677" cy="1024890"/>
          </a:xfrm>
          <a:prstGeom prst="rect">
            <a:avLst/>
          </a:prstGeom>
        </p:spPr>
        <p:txBody>
          <a:bodyPr anchor="t" rtlCol="false" tIns="0" lIns="0" bIns="0" rIns="0">
            <a:spAutoFit/>
          </a:bodyPr>
          <a:lstStyle/>
          <a:p>
            <a:pPr marL="0" indent="0" lvl="0">
              <a:lnSpc>
                <a:spcPts val="7920"/>
              </a:lnSpc>
              <a:spcBef>
                <a:spcPct val="0"/>
              </a:spcBef>
            </a:pPr>
            <a:r>
              <a:rPr lang="en-US" sz="7200">
                <a:solidFill>
                  <a:srgbClr val="1836B2"/>
                </a:solidFill>
                <a:latin typeface="Fira Sans Medium Bold"/>
              </a:rPr>
              <a:t>MQ2 Gas Sensor</a:t>
            </a:r>
          </a:p>
        </p:txBody>
      </p:sp>
      <p:sp>
        <p:nvSpPr>
          <p:cNvPr name="TextBox 5" id="5"/>
          <p:cNvSpPr txBox="true"/>
          <p:nvPr/>
        </p:nvSpPr>
        <p:spPr>
          <a:xfrm rot="0">
            <a:off x="514350" y="3170763"/>
            <a:ext cx="17259300" cy="1609725"/>
          </a:xfrm>
          <a:prstGeom prst="rect">
            <a:avLst/>
          </a:prstGeom>
        </p:spPr>
        <p:txBody>
          <a:bodyPr anchor="t" rtlCol="false" tIns="0" lIns="0" bIns="0" rIns="0">
            <a:spAutoFit/>
          </a:bodyPr>
          <a:lstStyle/>
          <a:p>
            <a:pPr marL="755651" indent="-377825" lvl="1">
              <a:lnSpc>
                <a:spcPts val="4200"/>
              </a:lnSpc>
              <a:buFont typeface="Arial"/>
              <a:buChar char="•"/>
            </a:pPr>
            <a:r>
              <a:rPr lang="en-US" sz="3500" spc="105">
                <a:solidFill>
                  <a:srgbClr val="1836B2"/>
                </a:solidFill>
                <a:latin typeface="Fira Sans Medium Bold"/>
              </a:rPr>
              <a:t>The MQ2 gas sensor operates on 5V DC and consumes approximately 800mW. It can detect LPG, Smoke, Alcohol, Propane, Hydrogen, Methane and Carbon Monoxide concentrations ranging from 200 to 10000 ppm.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1876862" y="7621107"/>
            <a:ext cx="6763934" cy="3861984"/>
          </a:xfrm>
          <a:prstGeom prst="rect">
            <a:avLst/>
          </a:prstGeom>
        </p:spPr>
      </p:pic>
      <p:pic>
        <p:nvPicPr>
          <p:cNvPr name="Picture 3" id="3"/>
          <p:cNvPicPr>
            <a:picLocks noChangeAspect="true"/>
          </p:cNvPicPr>
          <p:nvPr/>
        </p:nvPicPr>
        <p:blipFill>
          <a:blip r:embed="rId4"/>
          <a:srcRect l="0" t="0" r="0" b="0"/>
          <a:stretch>
            <a:fillRect/>
          </a:stretch>
        </p:blipFill>
        <p:spPr>
          <a:xfrm flipH="false" flipV="false" rot="0">
            <a:off x="5557397" y="5010132"/>
            <a:ext cx="6595391" cy="5073377"/>
          </a:xfrm>
          <a:prstGeom prst="rect">
            <a:avLst/>
          </a:prstGeom>
        </p:spPr>
      </p:pic>
      <p:sp>
        <p:nvSpPr>
          <p:cNvPr name="TextBox 4" id="4"/>
          <p:cNvSpPr txBox="true"/>
          <p:nvPr/>
        </p:nvSpPr>
        <p:spPr>
          <a:xfrm rot="0">
            <a:off x="1263242" y="1463964"/>
            <a:ext cx="9707677" cy="1024890"/>
          </a:xfrm>
          <a:prstGeom prst="rect">
            <a:avLst/>
          </a:prstGeom>
        </p:spPr>
        <p:txBody>
          <a:bodyPr anchor="t" rtlCol="false" tIns="0" lIns="0" bIns="0" rIns="0">
            <a:spAutoFit/>
          </a:bodyPr>
          <a:lstStyle/>
          <a:p>
            <a:pPr marL="0" indent="0" lvl="0">
              <a:lnSpc>
                <a:spcPts val="7920"/>
              </a:lnSpc>
              <a:spcBef>
                <a:spcPct val="0"/>
              </a:spcBef>
            </a:pPr>
            <a:r>
              <a:rPr lang="en-US" sz="7200">
                <a:solidFill>
                  <a:srgbClr val="1836B2"/>
                </a:solidFill>
                <a:latin typeface="Fira Sans Medium Bold"/>
              </a:rPr>
              <a:t>Servo Motor</a:t>
            </a:r>
          </a:p>
        </p:txBody>
      </p:sp>
      <p:sp>
        <p:nvSpPr>
          <p:cNvPr name="TextBox 5" id="5"/>
          <p:cNvSpPr txBox="true"/>
          <p:nvPr/>
        </p:nvSpPr>
        <p:spPr>
          <a:xfrm rot="0">
            <a:off x="514350" y="3170763"/>
            <a:ext cx="17773650" cy="1270635"/>
          </a:xfrm>
          <a:prstGeom prst="rect">
            <a:avLst/>
          </a:prstGeom>
        </p:spPr>
        <p:txBody>
          <a:bodyPr anchor="t" rtlCol="false" tIns="0" lIns="0" bIns="0" rIns="0">
            <a:spAutoFit/>
          </a:bodyPr>
          <a:lstStyle/>
          <a:p>
            <a:pPr marL="755651" indent="-377825" lvl="1">
              <a:lnSpc>
                <a:spcPts val="4200"/>
              </a:lnSpc>
              <a:buFont typeface="Arial"/>
              <a:buChar char="•"/>
            </a:pPr>
            <a:r>
              <a:rPr lang="en-US" sz="3500" spc="105">
                <a:solidFill>
                  <a:srgbClr val="1836B2"/>
                </a:solidFill>
                <a:latin typeface="Fira Sans Medium Bold"/>
              </a:rPr>
              <a:t>Servo motors are great devices that can turn to a specified position. Usually, they have a servo arm that can turn 180 degrees. </a:t>
            </a:r>
          </a:p>
          <a:p>
            <a:pPr>
              <a:lnSpc>
                <a:spcPts val="167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1876862" y="7621107"/>
            <a:ext cx="6763934" cy="3861984"/>
          </a:xfrm>
          <a:prstGeom prst="rect">
            <a:avLst/>
          </a:prstGeom>
        </p:spPr>
      </p:pic>
      <p:pic>
        <p:nvPicPr>
          <p:cNvPr name="Picture 3" id="3"/>
          <p:cNvPicPr>
            <a:picLocks noChangeAspect="true"/>
          </p:cNvPicPr>
          <p:nvPr/>
        </p:nvPicPr>
        <p:blipFill>
          <a:blip r:embed="rId4"/>
          <a:srcRect l="0" t="159" r="0" b="773"/>
          <a:stretch>
            <a:fillRect/>
          </a:stretch>
        </p:blipFill>
        <p:spPr>
          <a:xfrm flipH="false" flipV="false" rot="0">
            <a:off x="4887072" y="3374896"/>
            <a:ext cx="9404417" cy="4898738"/>
          </a:xfrm>
          <a:prstGeom prst="rect">
            <a:avLst/>
          </a:prstGeom>
        </p:spPr>
      </p:pic>
      <p:sp>
        <p:nvSpPr>
          <p:cNvPr name="TextBox 4" id="4"/>
          <p:cNvSpPr txBox="true"/>
          <p:nvPr/>
        </p:nvSpPr>
        <p:spPr>
          <a:xfrm rot="0">
            <a:off x="1263242" y="1463964"/>
            <a:ext cx="9707677" cy="1024890"/>
          </a:xfrm>
          <a:prstGeom prst="rect">
            <a:avLst/>
          </a:prstGeom>
        </p:spPr>
        <p:txBody>
          <a:bodyPr anchor="t" rtlCol="false" tIns="0" lIns="0" bIns="0" rIns="0">
            <a:spAutoFit/>
          </a:bodyPr>
          <a:lstStyle/>
          <a:p>
            <a:pPr marL="0" indent="0" lvl="0">
              <a:lnSpc>
                <a:spcPts val="7920"/>
              </a:lnSpc>
              <a:spcBef>
                <a:spcPct val="0"/>
              </a:spcBef>
            </a:pPr>
            <a:r>
              <a:rPr lang="en-US" sz="7200">
                <a:solidFill>
                  <a:srgbClr val="1836B2"/>
                </a:solidFill>
                <a:latin typeface="Fira Sans Medium Bold"/>
              </a:rPr>
              <a:t>MQTT (Blynk)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1876862" y="7621107"/>
            <a:ext cx="6763934" cy="3861984"/>
          </a:xfrm>
          <a:prstGeom prst="rect">
            <a:avLst/>
          </a:prstGeom>
        </p:spPr>
      </p:pic>
      <p:pic>
        <p:nvPicPr>
          <p:cNvPr name="Picture 3" id="3"/>
          <p:cNvPicPr>
            <a:picLocks noChangeAspect="true"/>
          </p:cNvPicPr>
          <p:nvPr/>
        </p:nvPicPr>
        <p:blipFill>
          <a:blip r:embed="rId4"/>
          <a:srcRect l="0" t="1947" r="0" b="1947"/>
          <a:stretch>
            <a:fillRect/>
          </a:stretch>
        </p:blipFill>
        <p:spPr>
          <a:xfrm flipH="false" flipV="false" rot="0">
            <a:off x="4887072" y="2770736"/>
            <a:ext cx="8543587" cy="6781363"/>
          </a:xfrm>
          <a:prstGeom prst="rect">
            <a:avLst/>
          </a:prstGeom>
        </p:spPr>
      </p:pic>
      <p:sp>
        <p:nvSpPr>
          <p:cNvPr name="TextBox 4" id="4"/>
          <p:cNvSpPr txBox="true"/>
          <p:nvPr/>
        </p:nvSpPr>
        <p:spPr>
          <a:xfrm rot="0">
            <a:off x="1263242" y="1463964"/>
            <a:ext cx="9707677" cy="1024890"/>
          </a:xfrm>
          <a:prstGeom prst="rect">
            <a:avLst/>
          </a:prstGeom>
        </p:spPr>
        <p:txBody>
          <a:bodyPr anchor="t" rtlCol="false" tIns="0" lIns="0" bIns="0" rIns="0">
            <a:spAutoFit/>
          </a:bodyPr>
          <a:lstStyle/>
          <a:p>
            <a:pPr marL="0" indent="0" lvl="0">
              <a:lnSpc>
                <a:spcPts val="7920"/>
              </a:lnSpc>
              <a:spcBef>
                <a:spcPct val="0"/>
              </a:spcBef>
            </a:pPr>
            <a:r>
              <a:rPr lang="en-US" sz="7200">
                <a:solidFill>
                  <a:srgbClr val="1836B2"/>
                </a:solidFill>
                <a:latin typeface="Fira Sans Medium Bold"/>
              </a:rPr>
              <a:t>How Blynk Work</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282602" y="2234017"/>
            <a:ext cx="11133105" cy="7495724"/>
          </a:xfrm>
          <a:prstGeom prst="rect">
            <a:avLst/>
          </a:prstGeom>
        </p:spPr>
      </p:pic>
      <p:sp>
        <p:nvSpPr>
          <p:cNvPr name="TextBox 3" id="3"/>
          <p:cNvSpPr txBox="true"/>
          <p:nvPr/>
        </p:nvSpPr>
        <p:spPr>
          <a:xfrm rot="0">
            <a:off x="1028700" y="914400"/>
            <a:ext cx="11493921" cy="962660"/>
          </a:xfrm>
          <a:prstGeom prst="rect">
            <a:avLst/>
          </a:prstGeom>
        </p:spPr>
        <p:txBody>
          <a:bodyPr anchor="t" rtlCol="false" tIns="0" lIns="0" bIns="0" rIns="0">
            <a:spAutoFit/>
          </a:bodyPr>
          <a:lstStyle/>
          <a:p>
            <a:pPr>
              <a:lnSpc>
                <a:spcPts val="7840"/>
              </a:lnSpc>
              <a:spcBef>
                <a:spcPct val="0"/>
              </a:spcBef>
            </a:pPr>
            <a:r>
              <a:rPr lang="en-US" sz="5600" spc="-112">
                <a:solidFill>
                  <a:srgbClr val="1836B2"/>
                </a:solidFill>
                <a:latin typeface="Fira Sans Medium"/>
              </a:rPr>
              <a:t>System overall Diagram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34026" r="0" b="0"/>
          <a:stretch>
            <a:fillRect/>
          </a:stretch>
        </p:blipFill>
        <p:spPr>
          <a:xfrm flipH="true" flipV="false" rot="0">
            <a:off x="-1876862" y="7170810"/>
            <a:ext cx="7552590" cy="4312281"/>
          </a:xfrm>
          <a:prstGeom prst="rect">
            <a:avLst/>
          </a:prstGeom>
        </p:spPr>
      </p:pic>
      <p:sp>
        <p:nvSpPr>
          <p:cNvPr name="TextBox 3" id="3"/>
          <p:cNvSpPr txBox="true"/>
          <p:nvPr/>
        </p:nvSpPr>
        <p:spPr>
          <a:xfrm rot="0">
            <a:off x="4999173" y="3555119"/>
            <a:ext cx="8289653" cy="1422400"/>
          </a:xfrm>
          <a:prstGeom prst="rect">
            <a:avLst/>
          </a:prstGeom>
        </p:spPr>
        <p:txBody>
          <a:bodyPr anchor="t" rtlCol="false" tIns="0" lIns="0" bIns="0" rIns="0">
            <a:spAutoFit/>
          </a:bodyPr>
          <a:lstStyle/>
          <a:p>
            <a:pPr marL="0" indent="0" lvl="0">
              <a:lnSpc>
                <a:spcPts val="10999"/>
              </a:lnSpc>
              <a:spcBef>
                <a:spcPct val="0"/>
              </a:spcBef>
            </a:pPr>
            <a:r>
              <a:rPr lang="en-US" sz="9999">
                <a:solidFill>
                  <a:srgbClr val="1836B2"/>
                </a:solidFill>
                <a:latin typeface="Fira Sans Medium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DAFQohdXn_g</dc:identifier>
  <dcterms:modified xsi:type="dcterms:W3CDTF">2011-08-01T06:04:30Z</dcterms:modified>
  <cp:revision>1</cp:revision>
  <dc:title>Copy of SMart Gas Emmirion Protector</dc:title>
</cp:coreProperties>
</file>

<file path=docProps/thumbnail.jpeg>
</file>